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6" r:id="rId3"/>
    <p:sldId id="267" r:id="rId4"/>
    <p:sldId id="265" r:id="rId5"/>
    <p:sldId id="258" r:id="rId6"/>
    <p:sldId id="259" r:id="rId7"/>
    <p:sldId id="261" r:id="rId8"/>
    <p:sldId id="262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2C2B"/>
    <a:srgbClr val="E62F2A"/>
    <a:srgbClr val="BF0A1E"/>
    <a:srgbClr val="BF0680"/>
    <a:srgbClr val="DC012A"/>
    <a:srgbClr val="C0091F"/>
    <a:srgbClr val="F01A2C"/>
    <a:srgbClr val="EF18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8" autoAdjust="0"/>
    <p:restoredTop sz="99838" autoAdjust="0"/>
  </p:normalViewPr>
  <p:slideViewPr>
    <p:cSldViewPr snapToGrid="0" snapToObjects="1">
      <p:cViewPr>
        <p:scale>
          <a:sx n="100" d="100"/>
          <a:sy n="100" d="100"/>
        </p:scale>
        <p:origin x="-1144" y="-304"/>
      </p:cViewPr>
      <p:guideLst>
        <p:guide orient="horz"/>
        <p:guide pos="575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9724E9-B2F6-C742-96F8-ED04F9B7A42B}" type="datetimeFigureOut">
              <a:rPr lang="en-US" smtClean="0"/>
              <a:t>8/28/15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8E7DB1-FBC5-C14B-8689-E9A05A48A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785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D7991-6962-8D4C-8981-D13B57A6A8A5}" type="datetimeFigureOut">
              <a:rPr lang="en-US" smtClean="0"/>
              <a:t>8/28/15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437DA1-A076-2D49-8CBF-1DC9DF92E5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6518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37DA1-A076-2D49-8CBF-1DC9DF92E5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467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130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688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EE939-B3F3-5548-9309-9C471D081567}" type="datetime1">
              <a:rPr lang="en-US" smtClean="0"/>
              <a:t>8/28/15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27216" y="6512391"/>
            <a:ext cx="2133600" cy="365125"/>
          </a:xfrm>
        </p:spPr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700" y="0"/>
            <a:ext cx="9156700" cy="174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654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0838"/>
            <a:ext cx="67818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646FD-95E9-6E48-9251-5A9CE50C794F}" type="datetime1">
              <a:rPr lang="en-US" smtClean="0"/>
              <a:t>8/28/15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208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2F8CA-CC70-6149-9021-89361374291A}" type="datetime1">
              <a:rPr lang="en-US" smtClean="0"/>
              <a:t>8/28/15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1750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F914D-D462-4544-9B11-CF865E78D1CF}" type="datetime1">
              <a:rPr lang="en-US" smtClean="0"/>
              <a:t>8/28/15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7EE59-F1E2-6349-82B3-5C81CBCBC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21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771ED-48B4-6F4E-8C6A-4C8D3C10E6F8}" type="datetime1">
              <a:rPr lang="en-US" smtClean="0"/>
              <a:t>8/28/15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/>
          <p:cNvSpPr txBox="1">
            <a:spLocks/>
          </p:cNvSpPr>
          <p:nvPr userDrawn="1"/>
        </p:nvSpPr>
        <p:spPr>
          <a:xfrm>
            <a:off x="457200" y="350838"/>
            <a:ext cx="6781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B02C2B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14919" y="312738"/>
            <a:ext cx="2216761" cy="770033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442200" y="1094721"/>
            <a:ext cx="7234168" cy="567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200" b="1" i="1" dirty="0" smtClean="0">
                <a:solidFill>
                  <a:srgbClr val="000000"/>
                </a:solidFill>
                <a:latin typeface="Arial"/>
                <a:cs typeface="Arial"/>
              </a:rPr>
              <a:t>Search-based SE</a:t>
            </a:r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: </a:t>
            </a:r>
            <a:b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1200" b="1" baseline="0" dirty="0" smtClean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200" b="1" i="1" dirty="0" smtClean="0">
                <a:solidFill>
                  <a:srgbClr val="E62F2A"/>
                </a:solidFill>
                <a:latin typeface="Arial"/>
                <a:cs typeface="Arial"/>
              </a:rPr>
              <a:t>without search,</a:t>
            </a:r>
            <a:r>
              <a:rPr lang="en-US" sz="1200" b="1" i="1" baseline="0" dirty="0" smtClean="0">
                <a:solidFill>
                  <a:srgbClr val="E62F2A"/>
                </a:solidFill>
                <a:latin typeface="Arial"/>
                <a:cs typeface="Arial"/>
              </a:rPr>
              <a:t> </a:t>
            </a:r>
            <a:r>
              <a:rPr lang="en-US" sz="1200" b="1" i="1" dirty="0" smtClean="0">
                <a:solidFill>
                  <a:srgbClr val="E62F2A"/>
                </a:solidFill>
                <a:latin typeface="Arial"/>
                <a:cs typeface="Arial"/>
              </a:rPr>
              <a:t>you</a:t>
            </a:r>
            <a:br>
              <a:rPr lang="en-US" sz="1200" b="1" i="1" dirty="0" smtClean="0">
                <a:solidFill>
                  <a:srgbClr val="E62F2A"/>
                </a:solidFill>
                <a:latin typeface="Arial"/>
                <a:cs typeface="Arial"/>
              </a:rPr>
            </a:br>
            <a:r>
              <a:rPr lang="en-US" sz="1200" b="1" i="1" dirty="0" smtClean="0">
                <a:solidFill>
                  <a:srgbClr val="E62F2A"/>
                </a:solidFill>
                <a:latin typeface="Arial"/>
                <a:cs typeface="Arial"/>
              </a:rPr>
              <a:t> won’t find a thing</a:t>
            </a:r>
            <a:r>
              <a:rPr lang="en-US" sz="1400" b="1" i="1" dirty="0" smtClean="0">
                <a:solidFill>
                  <a:srgbClr val="E62F2A"/>
                </a:solidFill>
                <a:latin typeface="Arial"/>
                <a:cs typeface="Arial"/>
              </a:rPr>
              <a:t>.</a:t>
            </a:r>
            <a:endParaRPr lang="en-US" sz="1400" b="1" i="1" dirty="0">
              <a:solidFill>
                <a:srgbClr val="E62F2A"/>
              </a:solidFill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-63500" y="69453"/>
            <a:ext cx="9328152" cy="213520"/>
          </a:xfrm>
          <a:prstGeom prst="rect">
            <a:avLst/>
          </a:prstGeom>
          <a:gradFill flip="none" rotWithShape="1">
            <a:gsLst>
              <a:gs pos="51000">
                <a:srgbClr val="BF0A1E"/>
              </a:gs>
              <a:gs pos="99000">
                <a:srgbClr val="FFFFFF"/>
              </a:gs>
            </a:gsLst>
            <a:lin ang="0" scaled="1"/>
            <a:tileRect/>
          </a:gra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1050" i="1" dirty="0" smtClean="0">
                <a:solidFill>
                  <a:schemeClr val="bg1"/>
                </a:solidFill>
                <a:latin typeface="Arial"/>
                <a:cs typeface="Arial"/>
              </a:rPr>
              <a:t>      “Because engineering is optimization and optimization is search.” 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8169883" y="21838"/>
            <a:ext cx="8814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i="1" dirty="0" smtClean="0">
                <a:solidFill>
                  <a:srgbClr val="BF0A1E"/>
                </a:solidFill>
                <a:latin typeface="Arial"/>
                <a:cs typeface="Arial"/>
              </a:rPr>
              <a:t>ai4se.net </a:t>
            </a:r>
            <a:endParaRPr lang="en-US" sz="1200" b="1" dirty="0">
              <a:solidFill>
                <a:srgbClr val="BF0A1E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 flipV="1">
            <a:off x="-429750" y="1662056"/>
            <a:ext cx="9992850" cy="44190"/>
          </a:xfrm>
          <a:prstGeom prst="line">
            <a:avLst/>
          </a:prstGeom>
          <a:ln w="3175" cmpd="sng">
            <a:solidFill>
              <a:srgbClr val="B02C2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798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8BEA9-D66F-354B-BF0A-9F5E2E748748}" type="datetime1">
              <a:rPr lang="en-US" smtClean="0"/>
              <a:t>8/28/15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936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0838"/>
            <a:ext cx="67818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5F7DB-F146-E84B-A59C-15A837AD09F4}" type="datetime1">
              <a:rPr lang="en-US" smtClean="0"/>
              <a:t>8/28/15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983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0838"/>
            <a:ext cx="6781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64-A001-DB4F-99E7-0A6AADD41805}" type="datetime1">
              <a:rPr lang="en-US" smtClean="0"/>
              <a:t>8/28/15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511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0838"/>
            <a:ext cx="67818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5F02B-70B8-A149-A46B-738253B4CC77}" type="datetime1">
              <a:rPr lang="en-US" smtClean="0"/>
              <a:t>8/28/15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66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34D73-4A92-DC41-9650-CBFE4A6BC3DD}" type="datetime1">
              <a:rPr lang="en-US" smtClean="0"/>
              <a:t>8/28/15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782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A4074-594A-8E45-901E-C6C8740E43F1}" type="datetime1">
              <a:rPr lang="en-US" smtClean="0"/>
              <a:t>8/28/15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03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88CC-A223-B443-BEBB-6E1874CB5759}" type="datetime1">
              <a:rPr lang="en-US" smtClean="0"/>
              <a:t>8/28/15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702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06246"/>
            <a:ext cx="8229600" cy="4573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5D873-E44C-AB42-A9A5-86D1CA72A566}" type="datetime1">
              <a:rPr lang="en-US" smtClean="0"/>
              <a:t>8/28/15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8316" y="632189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B02C2B"/>
                </a:solidFill>
              </a:defRPr>
            </a:lvl1pPr>
          </a:lstStyle>
          <a:p>
            <a:fld id="{7D289ACC-99A1-3649-8932-CFFBA35813E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069" y="6280150"/>
            <a:ext cx="1080033" cy="5328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3317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b="1" kern="1200">
          <a:solidFill>
            <a:srgbClr val="B02C2B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74700" y="6334590"/>
            <a:ext cx="7772400" cy="1470025"/>
          </a:xfrm>
        </p:spPr>
        <p:txBody>
          <a:bodyPr/>
          <a:lstStyle/>
          <a:p>
            <a:r>
              <a:rPr lang="en-US" sz="2000" dirty="0" err="1"/>
              <a:t>t</a:t>
            </a:r>
            <a:r>
              <a:rPr lang="en-US" sz="2000" dirty="0" err="1" smtClean="0"/>
              <a:t>im.menzies@gmai</a:t>
            </a:r>
            <a:r>
              <a:rPr lang="en-US" sz="2000" dirty="0" err="1" smtClean="0"/>
              <a:t>l.com</a:t>
            </a:r>
            <a:endParaRPr lang="en-US" sz="2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876300" y="4152899"/>
            <a:ext cx="7581900" cy="214359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Joseph Krall, </a:t>
            </a:r>
            <a:r>
              <a:rPr lang="en-US" dirty="0" err="1" smtClean="0"/>
              <a:t>LoadIQ</a:t>
            </a:r>
            <a:r>
              <a:rPr lang="en-US" dirty="0"/>
              <a:t>, </a:t>
            </a:r>
            <a:r>
              <a:rPr lang="en-US" dirty="0" smtClean="0"/>
              <a:t>Nevada</a:t>
            </a:r>
            <a:br>
              <a:rPr lang="en-US" dirty="0" smtClean="0"/>
            </a:br>
            <a:r>
              <a:rPr lang="en-US" dirty="0" smtClean="0"/>
              <a:t>Tim Menzies, CS, NC State</a:t>
            </a:r>
            <a:endParaRPr lang="en-US" sz="2100" dirty="0" smtClean="0">
              <a:solidFill>
                <a:srgbClr val="B02C2B"/>
              </a:solidFill>
            </a:endParaRPr>
          </a:p>
          <a:p>
            <a:r>
              <a:rPr lang="en-US" dirty="0" smtClean="0"/>
              <a:t> </a:t>
            </a:r>
            <a:r>
              <a:rPr lang="en-US" dirty="0" smtClean="0"/>
              <a:t>Misty Davies, NASA AMES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FSE’15, Sept 2015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1</a:t>
            </a:fld>
            <a:endParaRPr lang="en-US"/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838200" y="2549525"/>
            <a:ext cx="7772400" cy="14700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B02C2B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GALE: Geometric active learning for Search-Based software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751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Applications of Optimization in 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6909" y="1417638"/>
            <a:ext cx="8505914" cy="5003885"/>
          </a:xfrm>
        </p:spPr>
        <p:txBody>
          <a:bodyPr>
            <a:noAutofit/>
          </a:bodyPr>
          <a:lstStyle/>
          <a:p>
            <a:pPr marL="1778000" indent="-1778000">
              <a:lnSpc>
                <a:spcPct val="110000"/>
              </a:lnSpc>
              <a:buNone/>
              <a:tabLst>
                <a:tab pos="1778000" algn="l"/>
              </a:tabLst>
            </a:pPr>
            <a:r>
              <a:rPr lang="en-GB" sz="1400" dirty="0" smtClean="0"/>
              <a:t> 1. </a:t>
            </a:r>
            <a:r>
              <a:rPr lang="en-GB" sz="1400" dirty="0"/>
              <a:t>Requirements 	</a:t>
            </a:r>
            <a:r>
              <a:rPr lang="en-GB" sz="1400" b="1" dirty="0">
                <a:solidFill>
                  <a:srgbClr val="FF0000"/>
                </a:solidFill>
              </a:rPr>
              <a:t>Menzies, Feather</a:t>
            </a:r>
            <a:r>
              <a:rPr lang="en-GB" sz="1400" dirty="0"/>
              <a:t>, </a:t>
            </a:r>
            <a:r>
              <a:rPr lang="en-GB" sz="1400" dirty="0" err="1"/>
              <a:t>Bagnall</a:t>
            </a:r>
            <a:r>
              <a:rPr lang="en-GB" sz="1400" dirty="0"/>
              <a:t>, </a:t>
            </a:r>
            <a:r>
              <a:rPr lang="en-GB" sz="1400" dirty="0" err="1"/>
              <a:t>Mansouri</a:t>
            </a:r>
            <a:r>
              <a:rPr lang="en-GB" sz="1400" dirty="0"/>
              <a:t>, Zhang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2. Transformation	Cooper, Ryan, </a:t>
            </a:r>
            <a:r>
              <a:rPr lang="en-GB" sz="1400" dirty="0" err="1" smtClean="0"/>
              <a:t>Schielke</a:t>
            </a:r>
            <a:r>
              <a:rPr lang="en-GB" sz="1400" dirty="0" smtClean="0"/>
              <a:t>, Subramanian, </a:t>
            </a:r>
            <a:r>
              <a:rPr lang="en-GB" sz="1400" dirty="0" err="1" smtClean="0"/>
              <a:t>Fatiregun</a:t>
            </a:r>
            <a:r>
              <a:rPr lang="en-GB" sz="1400" dirty="0" smtClean="0"/>
              <a:t>, Williams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3.Effort prediction 	Aguilar-Ruiz, Burgess, </a:t>
            </a:r>
            <a:r>
              <a:rPr lang="en-GB" sz="1400" dirty="0" err="1" smtClean="0"/>
              <a:t>Dolado</a:t>
            </a:r>
            <a:r>
              <a:rPr lang="en-GB" sz="1400" dirty="0" smtClean="0"/>
              <a:t>, </a:t>
            </a:r>
            <a:r>
              <a:rPr lang="en-GB" sz="1400" dirty="0" err="1" smtClean="0"/>
              <a:t>Lefley</a:t>
            </a:r>
            <a:r>
              <a:rPr lang="en-GB" sz="1400" dirty="0" smtClean="0"/>
              <a:t>, </a:t>
            </a:r>
            <a:r>
              <a:rPr lang="en-GB" sz="1400" dirty="0" err="1" smtClean="0"/>
              <a:t>Shepperd</a:t>
            </a:r>
            <a:r>
              <a:rPr lang="en-GB" sz="1400" dirty="0" smtClean="0"/>
              <a:t> 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4. Management	Alba, </a:t>
            </a:r>
            <a:r>
              <a:rPr lang="en-GB" sz="1400" dirty="0" err="1" smtClean="0"/>
              <a:t>Antoniol</a:t>
            </a:r>
            <a:r>
              <a:rPr lang="en-GB" sz="1400" dirty="0" smtClean="0"/>
              <a:t>, Chicano, Di </a:t>
            </a:r>
            <a:r>
              <a:rPr lang="en-GB" sz="1400" dirty="0" err="1" smtClean="0"/>
              <a:t>Pentam</a:t>
            </a:r>
            <a:r>
              <a:rPr lang="en-GB" sz="1400" dirty="0" smtClean="0"/>
              <a:t> Greer, </a:t>
            </a:r>
            <a:r>
              <a:rPr lang="en-GB" sz="1400" dirty="0" err="1" smtClean="0"/>
              <a:t>Ruhe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5. Heap allocation	Cohen, </a:t>
            </a:r>
            <a:r>
              <a:rPr lang="en-GB" sz="1400" dirty="0" err="1" smtClean="0"/>
              <a:t>Kooi</a:t>
            </a:r>
            <a:r>
              <a:rPr lang="en-GB" sz="1400" dirty="0" smtClean="0"/>
              <a:t>, </a:t>
            </a:r>
            <a:r>
              <a:rPr lang="en-GB" sz="1400" dirty="0" err="1" smtClean="0"/>
              <a:t>Srisa</a:t>
            </a:r>
            <a:r>
              <a:rPr lang="en-GB" sz="1400" dirty="0" smtClean="0"/>
              <a:t>-an 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6. Regression test	Li, </a:t>
            </a:r>
            <a:r>
              <a:rPr lang="en-GB" sz="1400" dirty="0" err="1" smtClean="0"/>
              <a:t>Yoo</a:t>
            </a:r>
            <a:r>
              <a:rPr lang="en-GB" sz="1400" dirty="0" smtClean="0"/>
              <a:t>, </a:t>
            </a:r>
            <a:r>
              <a:rPr lang="en-GB" sz="1400" dirty="0" err="1" smtClean="0"/>
              <a:t>Elbaum</a:t>
            </a:r>
            <a:r>
              <a:rPr lang="en-GB" sz="1400" dirty="0" smtClean="0"/>
              <a:t>, </a:t>
            </a:r>
            <a:r>
              <a:rPr lang="en-GB" sz="1400" dirty="0" err="1" smtClean="0"/>
              <a:t>Rothermel</a:t>
            </a:r>
            <a:r>
              <a:rPr lang="en-GB" sz="1400" dirty="0" smtClean="0"/>
              <a:t>, Walcott, </a:t>
            </a:r>
            <a:r>
              <a:rPr lang="en-GB" sz="1400" dirty="0" err="1" smtClean="0"/>
              <a:t>Soffa</a:t>
            </a:r>
            <a:r>
              <a:rPr lang="en-GB" sz="1400" dirty="0" smtClean="0"/>
              <a:t>, </a:t>
            </a:r>
            <a:r>
              <a:rPr lang="en-GB" sz="1400" dirty="0" err="1" smtClean="0"/>
              <a:t>Kampfhamer</a:t>
            </a:r>
            <a:r>
              <a:rPr lang="en-GB" sz="1400" dirty="0" smtClean="0"/>
              <a:t> 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7. SOA 	</a:t>
            </a:r>
            <a:r>
              <a:rPr lang="en-GB" sz="1400" dirty="0" err="1" smtClean="0"/>
              <a:t>Canfora</a:t>
            </a:r>
            <a:r>
              <a:rPr lang="en-GB" sz="1400" dirty="0" smtClean="0"/>
              <a:t>, Di </a:t>
            </a:r>
            <a:r>
              <a:rPr lang="en-GB" sz="1400" dirty="0" err="1" smtClean="0"/>
              <a:t>Penta</a:t>
            </a:r>
            <a:r>
              <a:rPr lang="en-GB" sz="1400" dirty="0" smtClean="0"/>
              <a:t>, Esposito, </a:t>
            </a:r>
            <a:r>
              <a:rPr lang="en-GB" sz="1400" dirty="0" err="1" smtClean="0"/>
              <a:t>Villani</a:t>
            </a:r>
            <a:r>
              <a:rPr lang="en-GB" sz="1400" dirty="0" smtClean="0"/>
              <a:t> 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8. Refactoring	</a:t>
            </a:r>
            <a:r>
              <a:rPr lang="en-GB" sz="1400" dirty="0" err="1" smtClean="0"/>
              <a:t>Antoniol</a:t>
            </a:r>
            <a:r>
              <a:rPr lang="en-GB" sz="1400" dirty="0" smtClean="0"/>
              <a:t>, Briand, </a:t>
            </a:r>
            <a:r>
              <a:rPr lang="en-GB" sz="1400" dirty="0" err="1" smtClean="0"/>
              <a:t>Cinneide</a:t>
            </a:r>
            <a:r>
              <a:rPr lang="en-GB" sz="1400" dirty="0" smtClean="0"/>
              <a:t>, O’Keeffe, Merlo, </a:t>
            </a:r>
            <a:r>
              <a:rPr lang="en-GB" sz="1400" dirty="0" err="1" smtClean="0"/>
              <a:t>Seng</a:t>
            </a:r>
            <a:r>
              <a:rPr lang="en-GB" sz="1400" dirty="0" smtClean="0"/>
              <a:t>, </a:t>
            </a:r>
            <a:r>
              <a:rPr lang="en-GB" sz="1400" dirty="0" err="1" smtClean="0"/>
              <a:t>Tratt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9. Test Generation	Alba, Binkley, </a:t>
            </a:r>
            <a:r>
              <a:rPr lang="en-GB" sz="1400" dirty="0" err="1" smtClean="0"/>
              <a:t>Bottaci</a:t>
            </a:r>
            <a:r>
              <a:rPr lang="en-GB" sz="1400" dirty="0" smtClean="0"/>
              <a:t>, Briand, Chicano, Clark, Cohen, </a:t>
            </a:r>
            <a:r>
              <a:rPr lang="en-GB" sz="1400" dirty="0" err="1" smtClean="0"/>
              <a:t>Gutjahr</a:t>
            </a:r>
            <a:r>
              <a:rPr lang="en-GB" sz="1400" dirty="0" smtClean="0"/>
              <a:t>,  </a:t>
            </a:r>
            <a:r>
              <a:rPr lang="en-GB" sz="1400" dirty="0" err="1" smtClean="0"/>
              <a:t>Harrold</a:t>
            </a:r>
            <a:r>
              <a:rPr lang="en-GB" sz="1400" dirty="0" smtClean="0"/>
              <a:t>, Holcombe, Jones, </a:t>
            </a:r>
            <a:r>
              <a:rPr lang="en-GB" sz="1400" dirty="0" err="1" smtClean="0"/>
              <a:t>Korel</a:t>
            </a:r>
            <a:r>
              <a:rPr lang="en-GB" sz="1400" dirty="0" smtClean="0"/>
              <a:t>, </a:t>
            </a:r>
            <a:r>
              <a:rPr lang="en-GB" sz="1400" dirty="0" err="1" smtClean="0"/>
              <a:t>Pargass</a:t>
            </a:r>
            <a:r>
              <a:rPr lang="en-GB" sz="1400" dirty="0" smtClean="0"/>
              <a:t>, Reformat, Roper, McMinn, Michael, </a:t>
            </a:r>
            <a:r>
              <a:rPr lang="en-GB" sz="1400" dirty="0" err="1" smtClean="0"/>
              <a:t>Sthamer</a:t>
            </a:r>
            <a:r>
              <a:rPr lang="en-GB" sz="1400" dirty="0" smtClean="0"/>
              <a:t>, Tracy, </a:t>
            </a:r>
            <a:r>
              <a:rPr lang="en-GB" sz="1400" dirty="0" err="1" smtClean="0"/>
              <a:t>Tonella,Xanthakis</a:t>
            </a:r>
            <a:r>
              <a:rPr lang="en-GB" sz="1400" dirty="0" smtClean="0"/>
              <a:t>, Xiao, Wegener, Wilkins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10. Maintenance	</a:t>
            </a:r>
            <a:r>
              <a:rPr lang="en-GB" sz="1400" dirty="0" err="1" smtClean="0"/>
              <a:t>Antoniol</a:t>
            </a:r>
            <a:r>
              <a:rPr lang="en-GB" sz="1400" dirty="0" smtClean="0"/>
              <a:t>, Lutz, Di </a:t>
            </a:r>
            <a:r>
              <a:rPr lang="en-GB" sz="1400" dirty="0" err="1" smtClean="0"/>
              <a:t>Penta</a:t>
            </a:r>
            <a:r>
              <a:rPr lang="en-GB" sz="1400" dirty="0" smtClean="0"/>
              <a:t>, </a:t>
            </a:r>
            <a:r>
              <a:rPr lang="en-GB" sz="1400" dirty="0" err="1" smtClean="0"/>
              <a:t>Madhavi</a:t>
            </a:r>
            <a:r>
              <a:rPr lang="en-GB" sz="1400" dirty="0" smtClean="0"/>
              <a:t>, </a:t>
            </a:r>
            <a:r>
              <a:rPr lang="en-GB" sz="1400" dirty="0" err="1" smtClean="0"/>
              <a:t>Mancoridis</a:t>
            </a:r>
            <a:r>
              <a:rPr lang="en-GB" sz="1400" dirty="0" smtClean="0"/>
              <a:t>, Mitchell, Swift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11. Model checking	Alba, Chicano, </a:t>
            </a:r>
            <a:r>
              <a:rPr lang="en-GB" sz="1400" dirty="0" err="1" smtClean="0"/>
              <a:t>Godefroid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12. Probing	Cohen, </a:t>
            </a:r>
            <a:r>
              <a:rPr lang="en-GB" sz="1400" dirty="0" err="1" smtClean="0"/>
              <a:t>Elbaum</a:t>
            </a:r>
            <a:r>
              <a:rPr lang="en-GB" sz="1400" dirty="0" smtClean="0"/>
              <a:t> 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13. UIOs	</a:t>
            </a:r>
            <a:r>
              <a:rPr lang="en-GB" sz="1400" dirty="0" err="1" smtClean="0"/>
              <a:t>Derderian</a:t>
            </a:r>
            <a:r>
              <a:rPr lang="en-GB" sz="1400" dirty="0" smtClean="0"/>
              <a:t>, </a:t>
            </a:r>
            <a:r>
              <a:rPr lang="en-GB" sz="1400" dirty="0" err="1" smtClean="0"/>
              <a:t>Guo</a:t>
            </a:r>
            <a:r>
              <a:rPr lang="en-GB" sz="1400" dirty="0" smtClean="0"/>
              <a:t>, </a:t>
            </a:r>
            <a:r>
              <a:rPr lang="en-GB" sz="1400" dirty="0" err="1" smtClean="0"/>
              <a:t>Hierons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14. Comprehension	Gold, Li, </a:t>
            </a:r>
            <a:r>
              <a:rPr lang="en-GB" sz="1400" dirty="0" err="1" smtClean="0"/>
              <a:t>Mahdavi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15. Protocols	Alba, Clark, Jacob, </a:t>
            </a:r>
            <a:r>
              <a:rPr lang="en-GB" sz="1400" dirty="0" err="1" smtClean="0"/>
              <a:t>Troya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16. Component </a:t>
            </a:r>
            <a:r>
              <a:rPr lang="en-GB" sz="1400" dirty="0" err="1" smtClean="0"/>
              <a:t>sel</a:t>
            </a:r>
            <a:r>
              <a:rPr lang="en-GB" sz="1400" dirty="0" smtClean="0"/>
              <a:t>	Baker, </a:t>
            </a:r>
            <a:r>
              <a:rPr lang="en-GB" sz="1400" dirty="0" err="1" smtClean="0"/>
              <a:t>Skaliotis</a:t>
            </a:r>
            <a:r>
              <a:rPr lang="en-GB" sz="1400" dirty="0" smtClean="0"/>
              <a:t>, </a:t>
            </a:r>
            <a:r>
              <a:rPr lang="en-GB" sz="1400" dirty="0" err="1" smtClean="0"/>
              <a:t>Steinhofel</a:t>
            </a:r>
            <a:r>
              <a:rPr lang="en-GB" sz="1400" dirty="0" smtClean="0"/>
              <a:t>, </a:t>
            </a:r>
            <a:r>
              <a:rPr lang="en-GB" sz="1400" dirty="0" err="1" smtClean="0"/>
              <a:t>Yoo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17. Agent Oriented	Haas, </a:t>
            </a:r>
            <a:r>
              <a:rPr lang="en-GB" sz="1400" dirty="0" err="1" smtClean="0"/>
              <a:t>Peysakhov</a:t>
            </a:r>
            <a:r>
              <a:rPr lang="en-GB" sz="1400" dirty="0" smtClean="0"/>
              <a:t>, Sinclair, </a:t>
            </a:r>
            <a:r>
              <a:rPr lang="en-GB" sz="1400" dirty="0" err="1" smtClean="0"/>
              <a:t>Shami</a:t>
            </a:r>
            <a:r>
              <a:rPr lang="en-GB" sz="1400" dirty="0" smtClean="0"/>
              <a:t>, </a:t>
            </a:r>
            <a:r>
              <a:rPr lang="en-GB" sz="1400" dirty="0" err="1" smtClean="0"/>
              <a:t>Mancoridis</a:t>
            </a:r>
            <a:endParaRPr lang="en-US" sz="1400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98510" y="17145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11210" y="20066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11210" y="22987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36610" y="25908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449310" y="28575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49310" y="31369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462010" y="34163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62010" y="36957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36610" y="44069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36610" y="47117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449310" y="50038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436610" y="52324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449310" y="55499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449310" y="58166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449310" y="60833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462010" y="63881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7EE59-F1E2-6349-82B3-5C81CBCBCD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236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31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7510" y="1612769"/>
            <a:ext cx="8115290" cy="4525963"/>
          </a:xfrm>
        </p:spPr>
        <p:txBody>
          <a:bodyPr>
            <a:noAutofit/>
          </a:bodyPr>
          <a:lstStyle/>
          <a:p>
            <a:r>
              <a:rPr lang="en-US" sz="4000" dirty="0" smtClean="0"/>
              <a:t>Background</a:t>
            </a:r>
            <a:endParaRPr lang="en-US" sz="4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7EE59-F1E2-6349-82B3-5C81CBCBCD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967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33413" y="1549400"/>
            <a:ext cx="7772400" cy="2590800"/>
          </a:xfrm>
        </p:spPr>
        <p:txBody>
          <a:bodyPr/>
          <a:lstStyle/>
          <a:p>
            <a:r>
              <a:rPr lang="en-US" sz="3200" cap="none" dirty="0" smtClean="0"/>
              <a:t>Q: What comes next, after “big data”?</a:t>
            </a:r>
            <a:br>
              <a:rPr lang="en-US" sz="3200" cap="none" dirty="0" smtClean="0"/>
            </a:br>
            <a:r>
              <a:rPr lang="en-US" sz="3200" cap="none" dirty="0" smtClean="0"/>
              <a:t/>
            </a:r>
            <a:br>
              <a:rPr lang="en-US" sz="3200" cap="none" dirty="0" smtClean="0"/>
            </a:br>
            <a:r>
              <a:rPr lang="en-US" sz="3200" cap="none" dirty="0" smtClean="0"/>
              <a:t>A: “Big model”</a:t>
            </a:r>
            <a:br>
              <a:rPr lang="en-US" sz="3200" cap="none" dirty="0" smtClean="0"/>
            </a:br>
            <a:r>
              <a:rPr lang="en-US" sz="3200" cap="none" dirty="0" smtClean="0"/>
              <a:t/>
            </a:r>
            <a:br>
              <a:rPr lang="en-US" sz="3200" cap="none" dirty="0" smtClean="0"/>
            </a:br>
            <a:r>
              <a:rPr lang="en-US" sz="3200" cap="none" dirty="0" smtClean="0"/>
              <a:t>     • After </a:t>
            </a:r>
            <a:r>
              <a:rPr lang="en-US" sz="3200" u="sng" cap="none" dirty="0" smtClean="0"/>
              <a:t>collecting</a:t>
            </a:r>
            <a:r>
              <a:rPr lang="en-US" sz="3200" cap="none" dirty="0" smtClean="0"/>
              <a:t> all that data</a:t>
            </a:r>
            <a:br>
              <a:rPr lang="en-US" sz="3200" cap="none" dirty="0" smtClean="0"/>
            </a:br>
            <a:r>
              <a:rPr lang="en-US" sz="3200" cap="none" dirty="0" smtClean="0"/>
              <a:t/>
            </a:r>
            <a:br>
              <a:rPr lang="en-US" sz="3200" cap="none" dirty="0" smtClean="0"/>
            </a:br>
            <a:r>
              <a:rPr lang="en-US" sz="3200" cap="none" dirty="0" smtClean="0"/>
              <a:t>     • </a:t>
            </a:r>
            <a:r>
              <a:rPr lang="en-US" sz="3200" cap="none" dirty="0" err="1" smtClean="0"/>
              <a:t>Ae</a:t>
            </a:r>
            <a:r>
              <a:rPr lang="en-US" sz="3200" cap="none" dirty="0" smtClean="0"/>
              <a:t> are going to </a:t>
            </a:r>
            <a:r>
              <a:rPr lang="en-US" sz="3200" u="sng" cap="none" dirty="0" smtClean="0"/>
              <a:t>aggregate</a:t>
            </a:r>
            <a:r>
              <a:rPr lang="en-US" sz="3200" cap="none" dirty="0" smtClean="0"/>
              <a:t> it.</a:t>
            </a:r>
            <a:endParaRPr lang="en-US" sz="3200" cap="none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83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4343301"/>
            <a:ext cx="4038600" cy="2929451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 smtClean="0"/>
              <a:t>Karplus</a:t>
            </a:r>
            <a:r>
              <a:rPr lang="en-US" dirty="0" smtClean="0"/>
              <a:t> and Levitt </a:t>
            </a:r>
          </a:p>
          <a:p>
            <a:pPr lvl="1"/>
            <a:r>
              <a:rPr lang="en-US" dirty="0" smtClean="0"/>
              <a:t>2013 Nobel prize in chemistry</a:t>
            </a:r>
          </a:p>
          <a:p>
            <a:pPr lvl="1"/>
            <a:r>
              <a:rPr lang="en-US" dirty="0" smtClean="0"/>
              <a:t>development of multi-scale models for complex chemical systems</a:t>
            </a:r>
          </a:p>
          <a:p>
            <a:pPr lvl="1"/>
            <a:r>
              <a:rPr lang="en-US" dirty="0" smtClean="0"/>
              <a:t>Explored complex chemical reactions (e.g. split-second changes of photosynthesis).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7EE59-F1E2-6349-82B3-5C81CBCBCDB6}" type="slidenum">
              <a:rPr lang="en-US" smtClean="0"/>
              <a:t>5</a:t>
            </a:fld>
            <a:endParaRPr lang="en-US"/>
          </a:p>
        </p:txBody>
      </p:sp>
      <p:sp>
        <p:nvSpPr>
          <p:cNvPr id="6" name="Content Placeholder 4"/>
          <p:cNvSpPr>
            <a:spLocks noGrp="1"/>
          </p:cNvSpPr>
          <p:nvPr>
            <p:ph sz="half" idx="1"/>
          </p:nvPr>
        </p:nvSpPr>
        <p:spPr>
          <a:xfrm>
            <a:off x="457200" y="1509480"/>
            <a:ext cx="4038600" cy="499980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Models are now a central tool in scientific research. </a:t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in physics, biology and other fields of science </a:t>
            </a:r>
          </a:p>
          <a:p>
            <a:pPr lvl="1"/>
            <a:r>
              <a:rPr lang="en-US" dirty="0" smtClean="0"/>
              <a:t>complex simulations using supercomputers.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E.g. genomic map required analyzing 80 trillion bytes 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E.g.. Other computational modeling projects</a:t>
            </a:r>
          </a:p>
          <a:p>
            <a:pPr lvl="1"/>
            <a:r>
              <a:rPr lang="en-US" dirty="0" smtClean="0"/>
              <a:t> the rise and fall of native cultures, </a:t>
            </a:r>
          </a:p>
          <a:p>
            <a:pPr lvl="1"/>
            <a:r>
              <a:rPr lang="en-US" dirty="0" err="1" smtClean="0"/>
              <a:t>subnuclear</a:t>
            </a:r>
            <a:r>
              <a:rPr lang="en-US" dirty="0" smtClean="0"/>
              <a:t> particles </a:t>
            </a:r>
          </a:p>
          <a:p>
            <a:pPr lvl="1"/>
            <a:r>
              <a:rPr lang="en-US" dirty="0" smtClean="0"/>
              <a:t>the Big Bang.</a:t>
            </a:r>
          </a:p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odels: everywhere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52780"/>
            <a:ext cx="4017031" cy="285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569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Models: everywhere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7510" y="1612769"/>
            <a:ext cx="5125516" cy="4525963"/>
          </a:xfrm>
        </p:spPr>
        <p:txBody>
          <a:bodyPr>
            <a:noAutofit/>
          </a:bodyPr>
          <a:lstStyle/>
          <a:p>
            <a:r>
              <a:rPr lang="en-US" sz="1800" dirty="0" smtClean="0"/>
              <a:t>If you call an ambulance in London or New York, </a:t>
            </a:r>
          </a:p>
          <a:p>
            <a:pPr lvl="1"/>
            <a:r>
              <a:rPr lang="en-US" sz="1600" dirty="0" smtClean="0"/>
              <a:t>those ambulances are controlled by emergency response models.</a:t>
            </a:r>
            <a:br>
              <a:rPr lang="en-US" sz="1600" dirty="0" smtClean="0"/>
            </a:br>
            <a:endParaRPr lang="en-US" sz="1600" dirty="0" smtClean="0"/>
          </a:p>
          <a:p>
            <a:r>
              <a:rPr lang="en-US" sz="1800" dirty="0" smtClean="0"/>
              <a:t>If you cross the border Arizona to Mexico, </a:t>
            </a:r>
          </a:p>
          <a:p>
            <a:pPr lvl="1"/>
            <a:r>
              <a:rPr lang="en-US" sz="1600" dirty="0" smtClean="0"/>
              <a:t>A  models determines if you are  taken away for extra security measures.</a:t>
            </a:r>
            <a:br>
              <a:rPr lang="en-US" sz="1600" dirty="0" smtClean="0"/>
            </a:br>
            <a:endParaRPr lang="en-US" sz="1600" dirty="0" smtClean="0"/>
          </a:p>
          <a:p>
            <a:r>
              <a:rPr lang="en-US" sz="1800" dirty="0" smtClean="0"/>
              <a:t>If you default on your car loans,</a:t>
            </a:r>
          </a:p>
          <a:p>
            <a:pPr lvl="1"/>
            <a:r>
              <a:rPr lang="en-US" sz="1600" dirty="0"/>
              <a:t>A</a:t>
            </a:r>
            <a:r>
              <a:rPr lang="en-US" sz="1600" dirty="0" smtClean="0"/>
              <a:t> model determines when (or if)   someone to repossess your car.</a:t>
            </a:r>
            <a:br>
              <a:rPr lang="en-US" sz="1600" dirty="0" smtClean="0"/>
            </a:br>
            <a:endParaRPr lang="en-US" sz="1600" dirty="0" smtClean="0"/>
          </a:p>
          <a:p>
            <a:r>
              <a:rPr lang="en-US" sz="1800" dirty="0"/>
              <a:t>I</a:t>
            </a:r>
            <a:r>
              <a:rPr lang="en-US" sz="1800" dirty="0" smtClean="0"/>
              <a:t>f the stock market crashes,</a:t>
            </a:r>
          </a:p>
          <a:p>
            <a:pPr lvl="1"/>
            <a:r>
              <a:rPr lang="en-US" sz="1600" dirty="0" smtClean="0"/>
              <a:t> it might be that some model caused the crash.</a:t>
            </a:r>
          </a:p>
          <a:p>
            <a:pPr marL="0" indent="0">
              <a:buNone/>
            </a:pPr>
            <a:endParaRPr lang="en-US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7EE59-F1E2-6349-82B3-5C81CBCBCDB6}" type="slidenum">
              <a:rPr lang="en-US" smtClean="0"/>
              <a:t>6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849" y="2056253"/>
            <a:ext cx="3883397" cy="376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37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Long tradition of software, simulation, and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219734" cy="493176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Not one “best” solutions</a:t>
            </a:r>
          </a:p>
          <a:p>
            <a:pPr lvl="1"/>
            <a:r>
              <a:rPr lang="en-US" dirty="0" smtClean="0"/>
              <a:t>Its all trade-offs</a:t>
            </a:r>
          </a:p>
          <a:p>
            <a:pPr lvl="1"/>
            <a:r>
              <a:rPr lang="en-US" dirty="0" smtClean="0"/>
              <a:t>Satisficing = satisfy + sacrifice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Problems have to be </a:t>
            </a:r>
            <a:br>
              <a:rPr lang="en-US" dirty="0" smtClean="0"/>
            </a:br>
            <a:r>
              <a:rPr lang="en-US" dirty="0" smtClean="0"/>
              <a:t>explored via computer</a:t>
            </a:r>
            <a:br>
              <a:rPr lang="en-US" dirty="0" smtClean="0"/>
            </a:br>
            <a:r>
              <a:rPr lang="en-US" dirty="0" smtClean="0"/>
              <a:t>simulations</a:t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Try it out and see</a:t>
            </a:r>
          </a:p>
          <a:p>
            <a:pPr lvl="1"/>
            <a:r>
              <a:rPr lang="en-US" dirty="0" smtClean="0"/>
              <a:t>And approach pioneered</a:t>
            </a:r>
            <a:br>
              <a:rPr lang="en-US" dirty="0" smtClean="0"/>
            </a:br>
            <a:r>
              <a:rPr lang="en-US" dirty="0" smtClean="0"/>
              <a:t> by John </a:t>
            </a:r>
            <a:r>
              <a:rPr lang="de-DE" dirty="0" smtClean="0"/>
              <a:t>Von Neumann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in the 1950s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119" y="3061862"/>
            <a:ext cx="4483186" cy="287671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7EE59-F1E2-6349-82B3-5C81CBCBCD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83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80B17"/>
                </a:solidFill>
              </a:rPr>
              <a:t>Search-based SE</a:t>
            </a:r>
            <a:endParaRPr lang="en-US" b="1" dirty="0">
              <a:solidFill>
                <a:srgbClr val="F80B17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778000"/>
            <a:ext cx="8387976" cy="4876800"/>
          </a:xfrm>
        </p:spPr>
        <p:txBody>
          <a:bodyPr>
            <a:noAutofit/>
          </a:bodyPr>
          <a:lstStyle/>
          <a:p>
            <a:r>
              <a:rPr lang="en-US" sz="2400" dirty="0"/>
              <a:t>﻿</a:t>
            </a:r>
            <a:r>
              <a:rPr lang="en-US" sz="2400" dirty="0" smtClean="0"/>
              <a:t>Many SE activities are like optimization </a:t>
            </a:r>
            <a:br>
              <a:rPr lang="en-US" sz="2400" dirty="0" smtClean="0"/>
            </a:br>
            <a:r>
              <a:rPr lang="en-US" sz="2400" dirty="0" smtClean="0"/>
              <a:t>problems </a:t>
            </a:r>
            <a:r>
              <a:rPr lang="en-US" sz="2400" dirty="0" smtClean="0">
                <a:solidFill>
                  <a:srgbClr val="0000FF"/>
                </a:solidFill>
              </a:rPr>
              <a:t>[Harman,Jones’01]</a:t>
            </a:r>
            <a:r>
              <a:rPr lang="en-US" sz="2400" dirty="0" smtClean="0"/>
              <a:t>.</a:t>
            </a:r>
            <a:br>
              <a:rPr lang="en-US" sz="2400" dirty="0" smtClean="0"/>
            </a:br>
            <a:endParaRPr lang="en-US" sz="2400" dirty="0" smtClean="0"/>
          </a:p>
          <a:p>
            <a:r>
              <a:rPr lang="en-US" sz="2400" dirty="0" smtClean="0"/>
              <a:t>Due </a:t>
            </a:r>
            <a:r>
              <a:rPr lang="en-US" sz="2400" dirty="0"/>
              <a:t>to </a:t>
            </a:r>
            <a:r>
              <a:rPr lang="en-US" sz="2400" dirty="0" smtClean="0"/>
              <a:t>computational complexity, </a:t>
            </a:r>
            <a:r>
              <a:rPr lang="en-US" sz="2400" dirty="0"/>
              <a:t>exact optimization </a:t>
            </a:r>
            <a:r>
              <a:rPr lang="en-US" sz="2400" dirty="0" smtClean="0"/>
              <a:t>methods can be impractical </a:t>
            </a:r>
            <a:r>
              <a:rPr lang="en-US" sz="2400" dirty="0"/>
              <a:t>for </a:t>
            </a:r>
            <a:r>
              <a:rPr lang="en-US" sz="2400" dirty="0" smtClean="0"/>
              <a:t>large SBSE problems</a:t>
            </a:r>
            <a:br>
              <a:rPr lang="en-US" sz="2400" dirty="0" smtClean="0"/>
            </a:br>
            <a:endParaRPr lang="en-US" sz="2400" dirty="0" smtClean="0"/>
          </a:p>
          <a:p>
            <a:r>
              <a:rPr lang="en-US" sz="2400" dirty="0"/>
              <a:t>So researchers and practitioners use </a:t>
            </a:r>
            <a:r>
              <a:rPr lang="en-US" sz="2400" dirty="0" err="1"/>
              <a:t>metaheuristic</a:t>
            </a:r>
            <a:r>
              <a:rPr lang="en-US" sz="2400" dirty="0"/>
              <a:t> search to find near optimal or good-enough solutions.</a:t>
            </a:r>
          </a:p>
          <a:p>
            <a:pPr lvl="1"/>
            <a:r>
              <a:rPr lang="en-US" sz="2000" dirty="0" smtClean="0"/>
              <a:t>E.g. simulated annealing </a:t>
            </a:r>
            <a:r>
              <a:rPr lang="en-US" sz="2000" dirty="0" smtClean="0">
                <a:solidFill>
                  <a:srgbClr val="0000FF"/>
                </a:solidFill>
              </a:rPr>
              <a:t>[</a:t>
            </a:r>
            <a:r>
              <a:rPr lang="en-US" sz="2000" dirty="0" err="1" smtClean="0">
                <a:solidFill>
                  <a:srgbClr val="0000FF"/>
                </a:solidFill>
              </a:rPr>
              <a:t>Rosenbluth</a:t>
            </a:r>
            <a:r>
              <a:rPr lang="en-US" sz="2000" dirty="0" smtClean="0">
                <a:solidFill>
                  <a:srgbClr val="0000FF"/>
                </a:solidFill>
              </a:rPr>
              <a:t> et al.’53]</a:t>
            </a:r>
          </a:p>
          <a:p>
            <a:pPr lvl="1"/>
            <a:r>
              <a:rPr lang="en-US" sz="2000" dirty="0" smtClean="0"/>
              <a:t>E.g</a:t>
            </a:r>
            <a:r>
              <a:rPr lang="en-US" sz="2000" dirty="0"/>
              <a:t>. genetic </a:t>
            </a:r>
            <a:r>
              <a:rPr lang="en-US" sz="2000" dirty="0" smtClean="0"/>
              <a:t>algorithms</a:t>
            </a:r>
            <a:r>
              <a:rPr lang="en-US" sz="2000" dirty="0" smtClean="0">
                <a:solidFill>
                  <a:srgbClr val="0000FF"/>
                </a:solidFill>
              </a:rPr>
              <a:t> [Goldberg’79]</a:t>
            </a:r>
            <a:r>
              <a:rPr lang="en-US" sz="2000" dirty="0" smtClean="0"/>
              <a:t> </a:t>
            </a:r>
            <a:endParaRPr lang="en-US" sz="2000" dirty="0"/>
          </a:p>
          <a:p>
            <a:pPr lvl="1"/>
            <a:r>
              <a:rPr lang="en-US" sz="2000" dirty="0" smtClean="0"/>
              <a:t>E.g</a:t>
            </a:r>
            <a:r>
              <a:rPr lang="en-US" sz="2000" dirty="0"/>
              <a:t>. </a:t>
            </a:r>
            <a:r>
              <a:rPr lang="en-US" sz="2000" dirty="0" err="1"/>
              <a:t>tabu</a:t>
            </a:r>
            <a:r>
              <a:rPr lang="en-US" sz="2000" dirty="0"/>
              <a:t> </a:t>
            </a:r>
            <a:r>
              <a:rPr lang="en-US" sz="2000" dirty="0" smtClean="0"/>
              <a:t>search</a:t>
            </a:r>
            <a:r>
              <a:rPr lang="en-US" sz="2000" dirty="0"/>
              <a:t> </a:t>
            </a:r>
            <a:r>
              <a:rPr lang="en-US" sz="2000" dirty="0" smtClean="0">
                <a:solidFill>
                  <a:srgbClr val="0000FF"/>
                </a:solidFill>
              </a:rPr>
              <a:t>[Glover86]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7EE59-F1E2-6349-82B3-5C81CBCBCD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10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603093"/>
            <a:ext cx="8358251" cy="500120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Repeat till happy or exhausted</a:t>
            </a:r>
          </a:p>
          <a:p>
            <a:pPr lvl="1"/>
            <a:r>
              <a:rPr lang="en-US" sz="2000" dirty="0" smtClean="0"/>
              <a:t>Selection (cull the herd)</a:t>
            </a:r>
            <a:endParaRPr lang="en-US" sz="2000" dirty="0"/>
          </a:p>
          <a:p>
            <a:pPr lvl="1"/>
            <a:r>
              <a:rPr lang="en-US" sz="2000" dirty="0" smtClean="0"/>
              <a:t>Cross-over (the rude bit)</a:t>
            </a:r>
          </a:p>
          <a:p>
            <a:pPr lvl="1"/>
            <a:r>
              <a:rPr lang="en-US" sz="2000" dirty="0" smtClean="0"/>
              <a:t>Mutation (stochastic jiggle)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180" y="3352772"/>
            <a:ext cx="3695799" cy="32396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655" y="269316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Optimization and</a:t>
            </a:r>
            <a:br>
              <a:rPr lang="en-US" sz="4000" dirty="0" smtClean="0"/>
            </a:br>
            <a:r>
              <a:rPr lang="en-US" sz="4000" dirty="0" smtClean="0"/>
              <a:t>evolutionary algorithms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249" y="3811317"/>
            <a:ext cx="6073775" cy="25747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55467" y="5975315"/>
            <a:ext cx="262662" cy="229977"/>
          </a:xfrm>
          <a:prstGeom prst="rect">
            <a:avLst/>
          </a:prstGeom>
          <a:solidFill>
            <a:srgbClr val="F8212C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1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61475" y="5836191"/>
            <a:ext cx="262662" cy="229977"/>
          </a:xfrm>
          <a:prstGeom prst="rect">
            <a:avLst/>
          </a:prstGeom>
          <a:solidFill>
            <a:srgbClr val="F97250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801489" y="5606214"/>
            <a:ext cx="262662" cy="229977"/>
          </a:xfrm>
          <a:prstGeom prst="rect">
            <a:avLst/>
          </a:prstGeom>
          <a:solidFill>
            <a:srgbClr val="FB9927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379563" y="5137592"/>
            <a:ext cx="262662" cy="229977"/>
          </a:xfrm>
          <a:prstGeom prst="rect">
            <a:avLst/>
          </a:prstGeom>
          <a:solidFill>
            <a:srgbClr val="3AFFFE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rgbClr val="000000"/>
                </a:solidFill>
              </a:rPr>
              <a:t>5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07340" y="5424882"/>
            <a:ext cx="262662" cy="229977"/>
          </a:xfrm>
          <a:prstGeom prst="rect">
            <a:avLst/>
          </a:prstGeom>
          <a:solidFill>
            <a:srgbClr val="7E3B25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4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38541" y="5137592"/>
            <a:ext cx="262662" cy="229977"/>
          </a:xfrm>
          <a:prstGeom prst="rect">
            <a:avLst/>
          </a:prstGeom>
          <a:solidFill>
            <a:srgbClr val="F81FFB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6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80851" y="4846280"/>
            <a:ext cx="262662" cy="229977"/>
          </a:xfrm>
          <a:prstGeom prst="rect">
            <a:avLst/>
          </a:prstGeom>
          <a:solidFill>
            <a:srgbClr val="7F82FB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7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37911" y="4638257"/>
            <a:ext cx="262662" cy="229977"/>
          </a:xfrm>
          <a:prstGeom prst="rect">
            <a:avLst/>
          </a:prstGeom>
          <a:solidFill>
            <a:srgbClr val="CAFEC3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6604613" y="4316425"/>
            <a:ext cx="262662" cy="229977"/>
          </a:xfrm>
          <a:prstGeom prst="rect">
            <a:avLst/>
          </a:prstGeom>
          <a:solidFill>
            <a:srgbClr val="E9202A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9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541650" y="1699308"/>
            <a:ext cx="3459225" cy="225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/>
              <a:t>Pareto frontier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	</a:t>
            </a:r>
            <a:r>
              <a:rPr lang="en-US" sz="2400" dirty="0" smtClean="0"/>
              <a:t>-- </a:t>
            </a:r>
            <a:r>
              <a:rPr lang="en-US" sz="2000" dirty="0" smtClean="0"/>
              <a:t>better on some </a:t>
            </a:r>
            <a:br>
              <a:rPr lang="en-US" sz="2000" dirty="0" smtClean="0"/>
            </a:br>
            <a:r>
              <a:rPr lang="en-US" sz="2000" dirty="0" smtClean="0"/>
              <a:t>           criteria, worse on none</a:t>
            </a:r>
          </a:p>
          <a:p>
            <a:pPr>
              <a:lnSpc>
                <a:spcPct val="90000"/>
              </a:lnSpc>
            </a:pPr>
            <a:r>
              <a:rPr lang="en-US" sz="2400" dirty="0" smtClean="0"/>
              <a:t>Selection</a:t>
            </a:r>
            <a:r>
              <a:rPr lang="en-US" sz="2400" dirty="0"/>
              <a:t>: </a:t>
            </a:r>
            <a:r>
              <a:rPr lang="en-US" sz="2400" dirty="0" smtClean="0"/>
              <a:t> 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	</a:t>
            </a:r>
            <a:r>
              <a:rPr lang="en-US" sz="2000" dirty="0" smtClean="0"/>
              <a:t>-- generation</a:t>
            </a:r>
            <a:r>
              <a:rPr lang="en-US" sz="2000" dirty="0"/>
              <a:t>[i+1] </a:t>
            </a:r>
            <a:r>
              <a:rPr lang="en-US" sz="2000" dirty="0" smtClean="0"/>
              <a:t>comes </a:t>
            </a:r>
            <a:br>
              <a:rPr lang="en-US" sz="2000" dirty="0" smtClean="0"/>
            </a:br>
            <a:r>
              <a:rPr lang="en-US" sz="2000" dirty="0" smtClean="0"/>
              <a:t>            from Pareto </a:t>
            </a:r>
            <a:r>
              <a:rPr lang="en-US" sz="2000" dirty="0"/>
              <a:t>frontier of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      generation</a:t>
            </a:r>
            <a:r>
              <a:rPr lang="en-US" sz="2000" dirty="0"/>
              <a:t>[</a:t>
            </a:r>
            <a:r>
              <a:rPr lang="en-US" sz="2000" dirty="0" err="1"/>
              <a:t>i</a:t>
            </a:r>
            <a:r>
              <a:rPr lang="en-US" sz="2000" dirty="0"/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7EE59-F1E2-6349-82B3-5C81CBCBCD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786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189</Words>
  <Application>Microsoft Macintosh PowerPoint</Application>
  <PresentationFormat>On-screen Show (4:3)</PresentationFormat>
  <Paragraphs>93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tim.menzies@gmail.com</vt:lpstr>
      <vt:lpstr>PowerPoint Presentation</vt:lpstr>
      <vt:lpstr>Roadmap</vt:lpstr>
      <vt:lpstr>Q: What comes next, after “big data”?  A: “Big model”       • After collecting all that data       • Ae are going to aggregate it.</vt:lpstr>
      <vt:lpstr>Models: everywhere</vt:lpstr>
      <vt:lpstr>Models: everywhere</vt:lpstr>
      <vt:lpstr>Long tradition of software, simulation, and optimization</vt:lpstr>
      <vt:lpstr>Search-based SE</vt:lpstr>
      <vt:lpstr>Optimization and evolutionary algorithms</vt:lpstr>
      <vt:lpstr>Applications of Optimization in SE</vt:lpstr>
    </vt:vector>
  </TitlesOfParts>
  <Company>NcState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Menzies</dc:creator>
  <cp:lastModifiedBy>Tim Menzies</cp:lastModifiedBy>
  <cp:revision>50</cp:revision>
  <dcterms:created xsi:type="dcterms:W3CDTF">2015-04-10T20:40:58Z</dcterms:created>
  <dcterms:modified xsi:type="dcterms:W3CDTF">2015-08-29T03:04:43Z</dcterms:modified>
</cp:coreProperties>
</file>

<file path=docProps/thumbnail.jpeg>
</file>